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6" d="100"/>
          <a:sy n="86" d="100"/>
        </p:scale>
        <p:origin x="51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 b="0" i="0">
                <a:solidFill>
                  <a:srgbClr val="12486C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 b="0" i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11921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3366CC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86856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 b="0" i="0">
                <a:solidFill>
                  <a:srgbClr val="3366CC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71611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3366CC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59160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 b="0" i="0">
                <a:solidFill>
                  <a:srgbClr val="3366CC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57072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3366CC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66421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 b="0" i="0">
                <a:solidFill>
                  <a:srgbClr val="3366CC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21481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3366CC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67672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7023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0" i="0">
                <a:solidFill>
                  <a:srgbClr val="3366CC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76498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0" i="0">
                <a:solidFill>
                  <a:srgbClr val="3366CC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1097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8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Roboto Black" panose="02000000000000000000" pitchFamily="2" charset="0"/>
          <a:ea typeface="Roboto Black" panose="02000000000000000000" pitchFamily="2" charset="0"/>
          <a:cs typeface="Roboto Black" panose="02000000000000000000" pitchFamily="2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Early Career Nephrologists: Results of a 2017 Survey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>
              <a:buNone/>
            </a:pPr>
            <a:br/>
            <a:br/>
            <a:r>
              <a:t>George Washington University Health Workforce Institute</a:t>
            </a: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A7: Frequency Common Procedures Were Performed by Group or Academic Practice Setting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a7.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/Users/kpivert/Documents/Data%20Science%20Program/ASNDataAnalytics%20GitHub%20Repo%20Projects/DRC-BuildWP-Content/03_reports/05_Early-Career-Nephrologists-Survey-Figs/exhibit-a7.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00200"/>
            <a:ext cx="8229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/Users/kpivert/Documents/Data%20Science%20Program/ASNDataAnalytics%20GitHub%20Repo%20Projects/DRC-BuildWP-Content/03_reports/05_Early-Career-Nephrologists-Survey-Figs/exhibit-a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882900"/>
            <a:ext cx="8229600" cy="194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A9: Ratings of Aspects of Nephrology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a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1600200"/>
            <a:ext cx="736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A10: Would Recommend Nephrology to Medical Students and Residents, by Group or Academic Practice Setting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a1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755900"/>
            <a:ext cx="82296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1: Year of Completing Core Nephrology Training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82800"/>
            <a:ext cx="8229600" cy="356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2: Responding by Total Years of Nephrology Training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705100"/>
            <a:ext cx="8229600" cy="229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3: Profile of Respondents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43100"/>
            <a:ext cx="8229600" cy="384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4: Medical School Location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997200"/>
            <a:ext cx="8229600" cy="172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5: Citizenship Status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794000"/>
            <a:ext cx="8229600" cy="213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Early Career Nephrologists: Results of a 2017 Survey</a:t>
            </a: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6: Sex of Respondents by IMG Status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3086100"/>
            <a:ext cx="8229600" cy="154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7: Setting of Primary Nephrology Job by Sex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349500"/>
            <a:ext cx="8229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8: Setting of Primary Nephrology Job by Medical School Type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349500"/>
            <a:ext cx="8229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9: Setting of Primary Nephrology Job by Year Core Training Completed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133600"/>
            <a:ext cx="8229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10: Setting of Primary Nephrology Job by Total Years Training Completed, Academic and Group Practices Only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1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3073400"/>
            <a:ext cx="8229600" cy="157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11: Additional Training After Completion of Core Nephrology Training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1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197100"/>
            <a:ext cx="8229600" cy="3327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12: Additional Training After Completion of Core Nephrology Training, by Group or Academic Practice Setting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1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95500"/>
            <a:ext cx="8229600" cy="354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13: Focus of Primary Nephrology Job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1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68500"/>
            <a:ext cx="8229600" cy="3784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14: Focus of Primary Nephrology Job by Group or Academic Practice Setting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1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098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15: Responsibilities in Primary Nephrology Job by Group or Academic Practice Setting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1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600200"/>
            <a:ext cx="7454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Prepared for The American Society of Nephrology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By The George Washington University Health Workforce Institute</a:t>
            </a:r>
          </a:p>
          <a:p>
            <a:pPr marL="0" lvl="0" indent="0">
              <a:buNone/>
            </a:pPr>
            <a:r>
              <a:rPr b="1"/>
              <a:t>Leo Quigley, MPH</a:t>
            </a:r>
            <a:r>
              <a:t> </a:t>
            </a:r>
            <a:r>
              <a:rPr i="1"/>
              <a:t>George Washington University Health Workforce Institute and School of Nursing</a:t>
            </a:r>
          </a:p>
          <a:p>
            <a:pPr marL="0" lvl="0" indent="0">
              <a:buNone/>
            </a:pPr>
            <a:r>
              <a:rPr b="1"/>
              <a:t>Edward Salsberg, MPA, FAAN</a:t>
            </a:r>
            <a:r>
              <a:t> </a:t>
            </a:r>
            <a:r>
              <a:rPr i="1"/>
              <a:t>George Washington University Health Workforce Institute and School of Nursing</a:t>
            </a:r>
          </a:p>
          <a:p>
            <a:pPr marL="0" lvl="0" indent="0">
              <a:buNone/>
            </a:pPr>
            <a:r>
              <a:rPr b="1"/>
              <a:t>Ashté Collins, MD</a:t>
            </a:r>
            <a:r>
              <a:t> </a:t>
            </a:r>
            <a:r>
              <a:rPr i="1"/>
              <a:t>George Washington University School of Medicine</a:t>
            </a:r>
          </a:p>
          <a:p>
            <a:pPr marL="0" lvl="0" indent="0">
              <a:buNone/>
            </a:pPr>
            <a:r>
              <a:rPr i="1"/>
              <a:t>The views and findings in this report reflect the work of the GW Health Workforce Institute (GW-HWI) and do not necessarily reflect the views of ASN or GW University. The GW-HWI and ASN welcome comments and feedback on this report.</a:t>
            </a:r>
          </a:p>
        </p:txBody>
      </p:sp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16: Partnership Opportunities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1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882900"/>
            <a:ext cx="8229600" cy="194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17: Primary Job Path to Partnership by Medical School Graduation Status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1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882900"/>
            <a:ext cx="8229600" cy="1968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18: Whether or Not Partner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1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882900"/>
            <a:ext cx="8229600" cy="194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19: Time Spent in Patient Care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1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20: Time Spent in Patient Care by Group or Academic Practice Setting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2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0100" y="1600200"/>
            <a:ext cx="7531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21: Incentives Received, by Group or Academic Practice Setting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2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9300" y="1600200"/>
            <a:ext cx="7645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22: Number of Weekends on Call Annually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2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603500"/>
            <a:ext cx="82296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23: Number of Weeks with Night Calls Annually, by Year of Completing Training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2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628900"/>
            <a:ext cx="82296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24: Number of Weekends on Call Annually by Group or Academic Practice Setting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2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25: Number of Weeks with Night Calls Annually by Group or Academic Practice Setting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2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A1: Setting of Primary Nephrology Job by Gender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a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400300"/>
            <a:ext cx="82296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26: Dialysis Modalities Offered in Primary Nephrology Job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2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3035300"/>
            <a:ext cx="8229600" cy="1651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27: Frequency Common Procedures Were Performed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2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44600" y="1600200"/>
            <a:ext cx="6654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28: Frequency Common Procedures Were Performed, by Group or Academic Practice Setting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28.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53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/Users/kpivert/Documents/Data%20Science%20Program/ASNDataAnalytics%20GitHub%20Repo%20Projects/DRC-BuildWP-Content/03_reports/05_Early-Career-Nephrologists-Survey-Figs/exhibit-28.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01800"/>
            <a:ext cx="8229600" cy="430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29: Base Salary (Mean) by Medical School Graduation Status and Sex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2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984500"/>
            <a:ext cx="82296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30: Mean Base Salary by Setting of Primary Nephrology Job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3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489200"/>
            <a:ext cx="8229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31: Mean Base Salary by Sex and Setting of Primary Nephrology Job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3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628900"/>
            <a:ext cx="82296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32: Median Base Salary by Sex and Setting of Primary Nephrology Job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3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844800"/>
            <a:ext cx="8229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33: Mean Base Salary by Group or Academic Practice Setting and Medical School Graduation Status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3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844800"/>
            <a:ext cx="8229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34: Median Base Salary by Group or Academic Practice Setting and Medical School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Graduation Status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A2: Setting of Primary Nephrology Job by Total Years Training Completed, Academic and Group Practice Only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a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959100"/>
            <a:ext cx="8229600" cy="180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/Users/kpivert/Documents/Data%20Science%20Program/ASNDataAnalytics%20GitHub%20Repo%20Projects/DRC-BuildWP-Content/03_reports/05_Early-Career-Nephrologists-Survey-Figs/exhibit-3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755900"/>
            <a:ext cx="82296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35: Mean and Median Base Salary by Practice Focus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3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133600"/>
            <a:ext cx="8229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36: Mean Base Salary by Year of Completing Core Nephrology Training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3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3175000"/>
            <a:ext cx="8229600" cy="137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37: Distribution of Incentive Income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3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600200"/>
            <a:ext cx="7226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38: Satisfaction with Nephrology Training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3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755900"/>
            <a:ext cx="82296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39: Satisfaction with Overall Salary/Compensation for USMGs and IMGs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3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489200"/>
            <a:ext cx="8229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40: Satisfaction with Overall Salary/Compensation by Group or Academic Practice Setting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4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489200"/>
            <a:ext cx="8229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41: Satisfaction with Overall Salary/Compensation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4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908300"/>
            <a:ext cx="8229600" cy="1905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42: Ratings of Aspects of Nephrology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4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54100" y="1600200"/>
            <a:ext cx="7035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43: Ratings of Aspects of Nephrology by Group or Academic Practice Setting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43.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1600200"/>
            <a:ext cx="7924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A3: Responsibilities in Primary Nephrology Job by Group or Academic Practice Setting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a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52600"/>
            <a:ext cx="8229600" cy="421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/Users/kpivert/Documents/Data%20Science%20Program/ASNDataAnalytics%20GitHub%20Repo%20Projects/DRC-BuildWP-Content/03_reports/05_Early-Career-Nephrologists-Survey-Figs/exhibit-43.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2600" y="1600200"/>
            <a:ext cx="8166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44: Satisfaction with Current Position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4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489200"/>
            <a:ext cx="8229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45: Would Recommend Nephrology to Medical Students and Residents, by Group or Academic Practice Setting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4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755900"/>
            <a:ext cx="82296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46: Would Recommend Nephrology to Medical Students and Residents, by Medical School Graduation Status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4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755900"/>
            <a:ext cx="82296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47: Willingness to Recommend Nephrology by Year of Completing Training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4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755900"/>
            <a:ext cx="82296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A4: Time Spent in Patient Care by Group or Academic Practice Setting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a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0100" y="1600200"/>
            <a:ext cx="7531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A5: Number of Weekends on Call Annually by Group or Academic Practice Setting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a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Exhibit A6: Number of Weeks with Night Calls Annually by Group or Academic Practice Setting</a:t>
            </a:r>
          </a:p>
        </p:txBody>
      </p:sp>
      <p:pic>
        <p:nvPicPr>
          <p:cNvPr id="3" name="Picture 1" descr="C:/Users/kpivert/Documents/Data%20Science%20Program/ASNDataAnalytics%20GitHub%20Repo%20Projects/DRC-BuildWP-Content/03_reports/05_Early-Career-Nephrologists-Survey-Figs/exhibit-a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46200" y="1600200"/>
            <a:ext cx="6451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my-sty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my-styles</Template>
  <TotalTime>1</TotalTime>
  <Words>797</Words>
  <Application>Microsoft Office PowerPoint</Application>
  <PresentationFormat>On-screen Show (4:3)</PresentationFormat>
  <Paragraphs>66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Roboto Black</vt:lpstr>
      <vt:lpstr>Roboto Medium</vt:lpstr>
      <vt:lpstr>my-styles</vt:lpstr>
      <vt:lpstr>Early Career Nephrologists: Results of a 2017 Survey</vt:lpstr>
      <vt:lpstr>Early Career Nephrologists: Results of a 2017 Survey</vt:lpstr>
      <vt:lpstr>PowerPoint Presentation</vt:lpstr>
      <vt:lpstr>Exhibit A1: Setting of Primary Nephrology Job by Gender</vt:lpstr>
      <vt:lpstr>Exhibit A2: Setting of Primary Nephrology Job by Total Years Training Completed, Academic and Group Practice Only</vt:lpstr>
      <vt:lpstr>Exhibit A3: Responsibilities in Primary Nephrology Job by Group or Academic Practice Setting</vt:lpstr>
      <vt:lpstr>Exhibit A4: Time Spent in Patient Care by Group or Academic Practice Setting</vt:lpstr>
      <vt:lpstr>Exhibit A5: Number of Weekends on Call Annually by Group or Academic Practice Setting</vt:lpstr>
      <vt:lpstr>Exhibit A6: Number of Weeks with Night Calls Annually by Group or Academic Practice Setting</vt:lpstr>
      <vt:lpstr>Exhibit A7: Frequency Common Procedures Were Performed by Group or Academic Practice Setting</vt:lpstr>
      <vt:lpstr>PowerPoint Presentation</vt:lpstr>
      <vt:lpstr>PowerPoint Presentation</vt:lpstr>
      <vt:lpstr>Exhibit A9: Ratings of Aspects of Nephrology</vt:lpstr>
      <vt:lpstr>Exhibit A10: Would Recommend Nephrology to Medical Students and Residents, by Group or Academic Practice Setting</vt:lpstr>
      <vt:lpstr>Exhibit 1: Year of Completing Core Nephrology Training</vt:lpstr>
      <vt:lpstr>Exhibit 2: Responding by Total Years of Nephrology Training</vt:lpstr>
      <vt:lpstr>Exhibit 3: Profile of Respondents</vt:lpstr>
      <vt:lpstr>Exhibit 4: Medical School Location</vt:lpstr>
      <vt:lpstr>Exhibit 5: Citizenship Status</vt:lpstr>
      <vt:lpstr>Exhibit 6: Sex of Respondents by IMG Status</vt:lpstr>
      <vt:lpstr>Exhibit 7: Setting of Primary Nephrology Job by Sex</vt:lpstr>
      <vt:lpstr>Exhibit 8: Setting of Primary Nephrology Job by Medical School Type</vt:lpstr>
      <vt:lpstr>Exhibit 9: Setting of Primary Nephrology Job by Year Core Training Completed</vt:lpstr>
      <vt:lpstr>Exhibit 10: Setting of Primary Nephrology Job by Total Years Training Completed, Academic and Group Practices Only</vt:lpstr>
      <vt:lpstr>Exhibit 11: Additional Training After Completion of Core Nephrology Training</vt:lpstr>
      <vt:lpstr>Exhibit 12: Additional Training After Completion of Core Nephrology Training, by Group or Academic Practice Setting</vt:lpstr>
      <vt:lpstr>Exhibit 13: Focus of Primary Nephrology Job</vt:lpstr>
      <vt:lpstr>Exhibit 14: Focus of Primary Nephrology Job by Group or Academic Practice Setting</vt:lpstr>
      <vt:lpstr>Exhibit 15: Responsibilities in Primary Nephrology Job by Group or Academic Practice Setting</vt:lpstr>
      <vt:lpstr>Exhibit 16: Partnership Opportunities</vt:lpstr>
      <vt:lpstr>Exhibit 17: Primary Job Path to Partnership by Medical School Graduation Status</vt:lpstr>
      <vt:lpstr>Exhibit 18: Whether or Not Partner</vt:lpstr>
      <vt:lpstr>Exhibit 19: Time Spent in Patient Care</vt:lpstr>
      <vt:lpstr>Exhibit 20: Time Spent in Patient Care by Group or Academic Practice Setting</vt:lpstr>
      <vt:lpstr>Exhibit 21: Incentives Received, by Group or Academic Practice Setting</vt:lpstr>
      <vt:lpstr>Exhibit 22: Number of Weekends on Call Annually</vt:lpstr>
      <vt:lpstr>Exhibit 23: Number of Weeks with Night Calls Annually, by Year of Completing Training</vt:lpstr>
      <vt:lpstr>Exhibit 24: Number of Weekends on Call Annually by Group or Academic Practice Setting</vt:lpstr>
      <vt:lpstr>Exhibit 25: Number of Weeks with Night Calls Annually by Group or Academic Practice Setting</vt:lpstr>
      <vt:lpstr>Exhibit 26: Dialysis Modalities Offered in Primary Nephrology Job</vt:lpstr>
      <vt:lpstr>Exhibit 27: Frequency Common Procedures Were Performed</vt:lpstr>
      <vt:lpstr>Exhibit 28: Frequency Common Procedures Were Performed, by Group or Academic Practice Setting</vt:lpstr>
      <vt:lpstr>PowerPoint Presentation</vt:lpstr>
      <vt:lpstr>Exhibit 29: Base Salary (Mean) by Medical School Graduation Status and Sex</vt:lpstr>
      <vt:lpstr>Exhibit 30: Mean Base Salary by Setting of Primary Nephrology Job</vt:lpstr>
      <vt:lpstr>Exhibit 31: Mean Base Salary by Sex and Setting of Primary Nephrology Job</vt:lpstr>
      <vt:lpstr>Exhibit 32: Median Base Salary by Sex and Setting of Primary Nephrology Job</vt:lpstr>
      <vt:lpstr>Exhibit 33: Mean Base Salary by Group or Academic Practice Setting and Medical School Graduation Status</vt:lpstr>
      <vt:lpstr>Exhibit 34: Median Base Salary by Group or Academic Practice Setting and Medical School</vt:lpstr>
      <vt:lpstr>PowerPoint Presentation</vt:lpstr>
      <vt:lpstr>Exhibit 35: Mean and Median Base Salary by Practice Focus</vt:lpstr>
      <vt:lpstr>Exhibit 36: Mean Base Salary by Year of Completing Core Nephrology Training</vt:lpstr>
      <vt:lpstr>Exhibit 37: Distribution of Incentive Income</vt:lpstr>
      <vt:lpstr>Exhibit 38: Satisfaction with Nephrology Training</vt:lpstr>
      <vt:lpstr>Exhibit 39: Satisfaction with Overall Salary/Compensation for USMGs and IMGs</vt:lpstr>
      <vt:lpstr>Exhibit 40: Satisfaction with Overall Salary/Compensation by Group or Academic Practice Setting</vt:lpstr>
      <vt:lpstr>Exhibit 41: Satisfaction with Overall Salary/Compensation</vt:lpstr>
      <vt:lpstr>Exhibit 42: Ratings of Aspects of Nephrology</vt:lpstr>
      <vt:lpstr>Exhibit 43: Ratings of Aspects of Nephrology by Group or Academic Practice Setting</vt:lpstr>
      <vt:lpstr>PowerPoint Presentation</vt:lpstr>
      <vt:lpstr>Exhibit 44: Satisfaction with Current Position</vt:lpstr>
      <vt:lpstr>Exhibit 45: Would Recommend Nephrology to Medical Students and Residents, by Group or Academic Practice Setting</vt:lpstr>
      <vt:lpstr>Exhibit 46: Would Recommend Nephrology to Medical Students and Residents, by Medical School Graduation Status</vt:lpstr>
      <vt:lpstr>Exhibit 47: Willingness to Recommend Nephrology by Year of Completing Training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Early Career Nephrologists: Results of a 2017 Survey</dc:title>
  <dc:creator>George Washington University Health Workforce Institute</dc:creator>
  <cp:keywords/>
  <cp:lastModifiedBy>Kurtis Pivert</cp:lastModifiedBy>
  <cp:revision>1</cp:revision>
  <dcterms:created xsi:type="dcterms:W3CDTF">2019-06-19T14:49:09Z</dcterms:created>
  <dcterms:modified xsi:type="dcterms:W3CDTF">2019-06-19T14:52:00Z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/>
  </property>
  <property fmtid="{D5CDD505-2E9C-101B-9397-08002B2CF9AE}" pid="3" name="output">
    <vt:lpwstr>powerpoint_presentation</vt:lpwstr>
  </property>
</Properties>
</file>